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2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44" y="60"/>
      </p:cViewPr>
      <p:guideLst>
        <p:guide orient="horz" pos="215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jpeg"  /><Relationship Id="rId3" Type="http://schemas.openxmlformats.org/officeDocument/2006/relationships/image" Target="../media/image1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Relationship Id="rId3" Type="http://schemas.openxmlformats.org/officeDocument/2006/relationships/image" Target="../media/image18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jpeg"  /><Relationship Id="rId3" Type="http://schemas.openxmlformats.org/officeDocument/2006/relationships/image" Target="../media/image23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jpeg"  /><Relationship Id="rId3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3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161838" y="2240211"/>
            <a:ext cx="3868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300" dirty="0">
                <a:solidFill>
                  <a:schemeClr val="bg1"/>
                </a:solidFill>
              </a:rPr>
              <a:t>CHOSUN NAVI</a:t>
            </a:r>
            <a:endParaRPr lang="ko-KR" altLang="en-US" sz="60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1574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179203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9208379" y="4765655"/>
            <a:ext cx="25763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20164237 </a:t>
            </a:r>
            <a:r>
              <a:rPr lang="ko-KR" altLang="en-US" sz="2400" dirty="0" err="1">
                <a:solidFill>
                  <a:schemeClr val="bg1"/>
                </a:solidFill>
              </a:rPr>
              <a:t>박천송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20164310 </a:t>
            </a:r>
            <a:r>
              <a:rPr lang="ko-KR" altLang="en-US" sz="2400" dirty="0">
                <a:solidFill>
                  <a:schemeClr val="bg1"/>
                </a:solidFill>
              </a:rPr>
              <a:t>정정현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20164320 </a:t>
            </a:r>
            <a:r>
              <a:rPr lang="ko-KR" altLang="en-US" sz="2400" dirty="0" err="1">
                <a:solidFill>
                  <a:schemeClr val="bg1"/>
                </a:solidFill>
              </a:rPr>
              <a:t>추연학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20174309 </a:t>
            </a:r>
            <a:r>
              <a:rPr lang="ko-KR" altLang="en-US" sz="2400" dirty="0">
                <a:solidFill>
                  <a:schemeClr val="bg1"/>
                </a:solidFill>
              </a:rPr>
              <a:t>최은지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2021</a:t>
            </a:r>
            <a:r>
              <a:rPr lang="ko-KR" altLang="en-US" sz="1200" dirty="0">
                <a:solidFill>
                  <a:schemeClr val="bg1"/>
                </a:solidFill>
              </a:rPr>
              <a:t>년도 상반기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3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104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개발 환경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graphicFrame>
        <p:nvGraphicFramePr>
          <p:cNvPr id="105" name=""/>
          <p:cNvGraphicFramePr>
            <a:graphicFrameLocks noGrp="1"/>
          </p:cNvGraphicFramePr>
          <p:nvPr/>
        </p:nvGraphicFramePr>
        <p:xfrm>
          <a:off x="730669" y="1630216"/>
          <a:ext cx="10730658" cy="43951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3146671"/>
                <a:gridCol w="1630680"/>
                <a:gridCol w="5953307"/>
              </a:tblGrid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버전</a:t>
                      </a:r>
                      <a:endParaRPr lang="ko-KR" altLang="en-US"/>
                    </a:p>
                  </a:txBody>
                  <a:tcPr marL="91440" marR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설명</a:t>
                      </a:r>
                      <a:endParaRPr lang="ko-KR" altLang="en-US"/>
                    </a:p>
                  </a:txBody>
                  <a:tcPr marL="91440" marR="9144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Android Studio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4.1.3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b="1"/>
                        <a:t>어플리케이션 기능 개발 및 </a:t>
                      </a:r>
                      <a:r>
                        <a:rPr lang="en-US" altLang="ko-KR" b="1"/>
                        <a:t>UI</a:t>
                      </a:r>
                      <a:r>
                        <a:rPr lang="ko-KR" altLang="en-US" b="1"/>
                        <a:t> 설계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SQLite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2.1.0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b="1"/>
                        <a:t>목적지 정보 저장을 위한 데이터베이스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JOSM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17013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OpenStreerMap </a:t>
                      </a:r>
                      <a:r>
                        <a:rPr lang="ko-KR" altLang="en-US" b="1"/>
                        <a:t>수정을 위한 프로그램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QGIS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3.10.6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GeoReferencing</a:t>
                      </a:r>
                      <a:r>
                        <a:rPr lang="ko-KR" altLang="en-US" b="1"/>
                        <a:t>을 위한 프로그램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mapbox Maps 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9.6.1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mapbox</a:t>
                      </a:r>
                      <a:r>
                        <a:rPr lang="ko-KR" altLang="en-US" b="1"/>
                        <a:t>에서 제공하는 지도 </a:t>
                      </a:r>
                      <a:r>
                        <a:rPr lang="en-US" altLang="ko-KR" b="1"/>
                        <a:t>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mapbox Navigation 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0.42.6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mapbox</a:t>
                      </a:r>
                      <a:r>
                        <a:rPr lang="ko-KR" altLang="en-US" b="1"/>
                        <a:t>에서 제공하는 네비게이션 </a:t>
                      </a:r>
                      <a:r>
                        <a:rPr lang="en-US" altLang="ko-KR" b="1"/>
                        <a:t>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mapbox Unity 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2.1.1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mapbox</a:t>
                      </a:r>
                      <a:r>
                        <a:rPr lang="ko-KR" altLang="en-US" b="1"/>
                        <a:t>에서 제공하는 </a:t>
                      </a:r>
                      <a:r>
                        <a:rPr lang="en-US" altLang="ko-KR" b="1"/>
                        <a:t>Unity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SDK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Unity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2019.4.26f1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1"/>
                        <a:t>AR</a:t>
                      </a:r>
                      <a:r>
                        <a:rPr lang="ko-KR" altLang="en-US" b="1"/>
                        <a:t>구현을 위한 제작 툴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951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Direction API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5</a:t>
                      </a:r>
                      <a:endParaRPr lang="en-US" altLang="ko-KR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b="1"/>
                        <a:t>길 찾기 </a:t>
                      </a:r>
                      <a:r>
                        <a:rPr lang="en-US" altLang="ko-KR" b="1"/>
                        <a:t>API</a:t>
                      </a:r>
                      <a:endParaRPr lang="en-US" altLang="ko-KR" b="1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6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4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5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협업 환경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0225" y="1404850"/>
            <a:ext cx="8591550" cy="4405284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3333749" y="5867399"/>
            <a:ext cx="5524501" cy="4648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2500"/>
              <a:t>https://github.com/cheonsong/ARNavi</a:t>
            </a:r>
            <a:endParaRPr lang="en-US" altLang="en-US" sz="2500"/>
          </a:p>
        </p:txBody>
      </p:sp>
      <p:sp>
        <p:nvSpPr>
          <p:cNvPr id="28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7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흐름도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42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1315" y="1312545"/>
            <a:ext cx="9449369" cy="4966335"/>
          </a:xfrm>
          <a:prstGeom prst="rect">
            <a:avLst/>
          </a:prstGeom>
        </p:spPr>
      </p:pic>
      <p:grpSp>
        <p:nvGrpSpPr>
          <p:cNvPr id="47" name=""/>
          <p:cNvGrpSpPr/>
          <p:nvPr/>
        </p:nvGrpSpPr>
        <p:grpSpPr>
          <a:xfrm rot="0">
            <a:off x="1551358" y="1311207"/>
            <a:ext cx="6859836" cy="3418792"/>
            <a:chOff x="1561492" y="1149079"/>
            <a:chExt cx="6859836" cy="3661984"/>
          </a:xfrm>
        </p:grpSpPr>
        <p:sp>
          <p:nvSpPr>
            <p:cNvPr id="44" name=""/>
            <p:cNvSpPr/>
            <p:nvPr/>
          </p:nvSpPr>
          <p:spPr>
            <a:xfrm>
              <a:off x="1561492" y="1149079"/>
              <a:ext cx="3009494" cy="1884733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4333159" y="2604161"/>
              <a:ext cx="3401701" cy="220690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7596980" y="2850824"/>
              <a:ext cx="824347" cy="115635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lt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7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메인 화면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42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2806" y="1003160"/>
            <a:ext cx="3546386" cy="5674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7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세부 정보 확인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42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rcRect t="220" r="5690"/>
          <a:stretch>
            <a:fillRect/>
          </a:stretch>
        </p:blipFill>
        <p:spPr>
          <a:xfrm>
            <a:off x="1492337" y="1531144"/>
            <a:ext cx="9207326" cy="4737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7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메인 화면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42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5968" y="1370409"/>
            <a:ext cx="8140064" cy="508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7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목적지 선택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42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57964" y="1030606"/>
            <a:ext cx="3552824" cy="5684519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51904" y="1123950"/>
            <a:ext cx="2695984" cy="5543550"/>
          </a:xfrm>
          <a:prstGeom prst="rect">
            <a:avLst/>
          </a:prstGeom>
        </p:spPr>
      </p:pic>
      <p:sp>
        <p:nvSpPr>
          <p:cNvPr id="54" name=""/>
          <p:cNvSpPr/>
          <p:nvPr/>
        </p:nvSpPr>
        <p:spPr>
          <a:xfrm>
            <a:off x="5319712" y="3657600"/>
            <a:ext cx="814387" cy="5524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3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검색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4872" y="1018873"/>
            <a:ext cx="2788776" cy="5734351"/>
          </a:xfrm>
          <a:prstGeom prst="rect">
            <a:avLst/>
          </a:prstGeom>
        </p:spPr>
      </p:pic>
      <p:cxnSp>
        <p:nvCxnSpPr>
          <p:cNvPr id="29" name=""/>
          <p:cNvCxnSpPr/>
          <p:nvPr/>
        </p:nvCxnSpPr>
        <p:spPr>
          <a:xfrm>
            <a:off x="2005011" y="24003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"/>
          <p:cNvSpPr/>
          <p:nvPr/>
        </p:nvSpPr>
        <p:spPr>
          <a:xfrm>
            <a:off x="1937525" y="1679945"/>
            <a:ext cx="1811168" cy="886230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5576" y="981074"/>
            <a:ext cx="3607593" cy="5772150"/>
          </a:xfrm>
          <a:prstGeom prst="rect">
            <a:avLst/>
          </a:prstGeom>
        </p:spPr>
      </p:pic>
      <p:sp>
        <p:nvSpPr>
          <p:cNvPr id="46" name=""/>
          <p:cNvSpPr/>
          <p:nvPr/>
        </p:nvSpPr>
        <p:spPr>
          <a:xfrm>
            <a:off x="5319712" y="3657600"/>
            <a:ext cx="814387" cy="5524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"/>
          <p:cNvSpPr/>
          <p:nvPr/>
        </p:nvSpPr>
        <p:spPr>
          <a:xfrm>
            <a:off x="6433326" y="1060819"/>
            <a:ext cx="553868" cy="429030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3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검색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43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49" name=""/>
          <p:cNvSpPr txBox="1"/>
          <p:nvPr/>
        </p:nvSpPr>
        <p:spPr>
          <a:xfrm>
            <a:off x="2328862" y="1600200"/>
            <a:ext cx="3381376" cy="4076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/>
              <a:t>AutoTextCompleteView</a:t>
            </a:r>
            <a:r>
              <a:rPr lang="en-US" altLang="ko-KR"/>
              <a:t> </a:t>
            </a:r>
            <a:endParaRPr lang="en-US" altLang="ko-KR"/>
          </a:p>
        </p:txBody>
      </p:sp>
      <p:sp>
        <p:nvSpPr>
          <p:cNvPr id="50" name=""/>
          <p:cNvSpPr txBox="1"/>
          <p:nvPr/>
        </p:nvSpPr>
        <p:spPr>
          <a:xfrm>
            <a:off x="6905624" y="1600198"/>
            <a:ext cx="1876426" cy="407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 b="1"/>
              <a:t>SearchView</a:t>
            </a:r>
            <a:endParaRPr lang="en-US" altLang="ko-KR" sz="2100" b="1"/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1618" y="2445896"/>
            <a:ext cx="10979239" cy="3733141"/>
          </a:xfrm>
          <a:prstGeom prst="rect">
            <a:avLst/>
          </a:prstGeom>
        </p:spPr>
      </p:pic>
      <p:sp>
        <p:nvSpPr>
          <p:cNvPr id="52" name=""/>
          <p:cNvSpPr/>
          <p:nvPr/>
        </p:nvSpPr>
        <p:spPr>
          <a:xfrm>
            <a:off x="5834062" y="1733550"/>
            <a:ext cx="676275" cy="14287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3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검색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43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25051" y="949180"/>
            <a:ext cx="7028171" cy="5661170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4424" y="1000125"/>
            <a:ext cx="3530203" cy="5648325"/>
          </a:xfrm>
          <a:prstGeom prst="rect">
            <a:avLst/>
          </a:prstGeom>
        </p:spPr>
      </p:pic>
      <p:sp>
        <p:nvSpPr>
          <p:cNvPr id="57" name=""/>
          <p:cNvSpPr/>
          <p:nvPr/>
        </p:nvSpPr>
        <p:spPr>
          <a:xfrm>
            <a:off x="6634162" y="1066800"/>
            <a:ext cx="1219200" cy="45720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58" name=""/>
          <p:cNvSpPr/>
          <p:nvPr/>
        </p:nvSpPr>
        <p:spPr>
          <a:xfrm>
            <a:off x="6811490" y="1665051"/>
            <a:ext cx="993046" cy="45720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9" name=""/>
          <p:cNvSpPr/>
          <p:nvPr/>
        </p:nvSpPr>
        <p:spPr>
          <a:xfrm>
            <a:off x="5844195" y="4208429"/>
            <a:ext cx="2528291" cy="45720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0" name=""/>
          <p:cNvSpPr/>
          <p:nvPr/>
        </p:nvSpPr>
        <p:spPr>
          <a:xfrm>
            <a:off x="5816229" y="5404121"/>
            <a:ext cx="2298982" cy="45720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1" name=""/>
          <p:cNvSpPr/>
          <p:nvPr/>
        </p:nvSpPr>
        <p:spPr>
          <a:xfrm>
            <a:off x="5486400" y="2283162"/>
            <a:ext cx="2298982" cy="45720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2" name=""/>
          <p:cNvSpPr txBox="1"/>
          <p:nvPr/>
        </p:nvSpPr>
        <p:spPr>
          <a:xfrm>
            <a:off x="7955401" y="845089"/>
            <a:ext cx="3202022" cy="3673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출발지</a:t>
            </a:r>
            <a:r>
              <a:rPr lang="en-US" altLang="ko-KR" b="1">
                <a:solidFill>
                  <a:srgbClr val="ff0000"/>
                </a:solidFill>
              </a:rPr>
              <a:t>,</a:t>
            </a:r>
            <a:r>
              <a:rPr lang="ko-KR" altLang="en-US" b="1">
                <a:solidFill>
                  <a:srgbClr val="ff0000"/>
                </a:solidFill>
              </a:rPr>
              <a:t> 목적지 설정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7834211" y="1433207"/>
            <a:ext cx="3202022" cy="36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도보 설정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7925408" y="2020919"/>
            <a:ext cx="3202022" cy="36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solidFill>
                  <a:srgbClr val="ff0000"/>
                </a:solidFill>
              </a:rPr>
              <a:t>API</a:t>
            </a:r>
            <a:r>
              <a:rPr lang="ko-KR" altLang="en-US" b="1">
                <a:solidFill>
                  <a:srgbClr val="ff0000"/>
                </a:solidFill>
              </a:rPr>
              <a:t> 요청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8452321" y="3936052"/>
            <a:ext cx="3202022" cy="3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solidFill>
                  <a:srgbClr val="ff0000"/>
                </a:solidFill>
              </a:rPr>
              <a:t>API</a:t>
            </a:r>
            <a:r>
              <a:rPr lang="ko-KR" altLang="en-US" b="1">
                <a:solidFill>
                  <a:srgbClr val="ff0000"/>
                </a:solidFill>
              </a:rPr>
              <a:t> 응답 후 저장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8138200" y="5152010"/>
            <a:ext cx="3202022" cy="367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지도에 루트 추가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1" animBg="1"/>
      <p:bldP spid="58" grpId="2" animBg="1"/>
      <p:bldP spid="63" grpId="3" animBg="1"/>
      <p:bldP spid="61" grpId="4" animBg="1"/>
      <p:bldP spid="64" grpId="5" animBg="1"/>
      <p:bldP spid="59" grpId="6" animBg="1"/>
      <p:bldP spid="65" grpId="7" animBg="1"/>
      <p:bldP spid="60" grpId="8" animBg="1"/>
      <p:bldP spid="66" grpId="9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702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83867" y="290690"/>
            <a:ext cx="2560348" cy="1098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spc="-300">
                <a:solidFill>
                  <a:schemeClr val="bg1"/>
                </a:solidFill>
                <a:latin typeface="+mj-ea"/>
                <a:ea typeface="+mj-ea"/>
              </a:rPr>
              <a:t>INDEX</a:t>
            </a:r>
            <a:endParaRPr lang="ko-KR" altLang="en-US" sz="6600" spc="-3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581981" y="2033903"/>
            <a:ext cx="2899166" cy="821691"/>
            <a:chOff x="294635" y="3596638"/>
            <a:chExt cx="2140435" cy="421682"/>
          </a:xfrm>
        </p:grpSpPr>
        <p:sp>
          <p:nvSpPr>
            <p:cNvPr id="4" name="TextBox 3"/>
            <p:cNvSpPr txBox="1"/>
            <p:nvPr/>
          </p:nvSpPr>
          <p:spPr>
            <a:xfrm>
              <a:off x="294635" y="3596638"/>
              <a:ext cx="476139" cy="421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2597" y="3638217"/>
              <a:ext cx="1632473" cy="329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개발 동기</a:t>
              </a:r>
              <a:endParaRPr lang="ko-KR" altLang="en-US" sz="36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579487" y="3161731"/>
            <a:ext cx="3813346" cy="820287"/>
            <a:chOff x="294633" y="3596637"/>
            <a:chExt cx="2815368" cy="420962"/>
          </a:xfrm>
        </p:grpSpPr>
        <p:sp>
          <p:nvSpPr>
            <p:cNvPr id="11" name="TextBox 10"/>
            <p:cNvSpPr txBox="1"/>
            <p:nvPr/>
          </p:nvSpPr>
          <p:spPr>
            <a:xfrm>
              <a:off x="294633" y="3596637"/>
              <a:ext cx="477413" cy="4209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4836" y="3641859"/>
              <a:ext cx="2305165" cy="328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프로젝트 소개</a:t>
              </a:r>
              <a:endParaRPr lang="ko-KR" altLang="en-US" sz="36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587861" y="4256107"/>
            <a:ext cx="3778621" cy="819219"/>
            <a:chOff x="310099" y="3502324"/>
            <a:chExt cx="2789730" cy="420413"/>
          </a:xfrm>
        </p:grpSpPr>
        <p:sp>
          <p:nvSpPr>
            <p:cNvPr id="14" name="TextBox 13"/>
            <p:cNvSpPr txBox="1"/>
            <p:nvPr/>
          </p:nvSpPr>
          <p:spPr>
            <a:xfrm>
              <a:off x="310099" y="3502324"/>
              <a:ext cx="476139" cy="420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4667" y="3558256"/>
              <a:ext cx="2305163" cy="330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프로젝트 과정</a:t>
              </a:r>
              <a:endParaRPr lang="ko-KR" altLang="en-US" sz="36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568143" y="5421442"/>
            <a:ext cx="3951610" cy="824445"/>
            <a:chOff x="294636" y="3596637"/>
            <a:chExt cx="2917448" cy="423095"/>
          </a:xfrm>
        </p:grpSpPr>
        <p:sp>
          <p:nvSpPr>
            <p:cNvPr id="23" name="TextBox 22"/>
            <p:cNvSpPr txBox="1"/>
            <p:nvPr/>
          </p:nvSpPr>
          <p:spPr>
            <a:xfrm>
              <a:off x="294636" y="3596637"/>
              <a:ext cx="481222" cy="4230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2148" y="3647371"/>
              <a:ext cx="2409936" cy="328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개선해야 할 점</a:t>
              </a:r>
              <a:endParaRPr lang="ko-KR" altLang="en-US" sz="36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37" name="그룹 5"/>
          <p:cNvGrpSpPr/>
          <p:nvPr/>
        </p:nvGrpSpPr>
        <p:grpSpPr>
          <a:xfrm rot="0">
            <a:off x="6096000" y="2054572"/>
            <a:ext cx="2899166" cy="820071"/>
            <a:chOff x="294635" y="3596637"/>
            <a:chExt cx="2140435" cy="420851"/>
          </a:xfrm>
        </p:grpSpPr>
        <p:sp>
          <p:nvSpPr>
            <p:cNvPr id="38" name="TextBox 3"/>
            <p:cNvSpPr txBox="1"/>
            <p:nvPr/>
          </p:nvSpPr>
          <p:spPr>
            <a:xfrm>
              <a:off x="294635" y="3596637"/>
              <a:ext cx="476139" cy="420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en-US" altLang="ko-KR" sz="4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4"/>
            <p:cNvSpPr txBox="1"/>
            <p:nvPr/>
          </p:nvSpPr>
          <p:spPr>
            <a:xfrm>
              <a:off x="802597" y="3638217"/>
              <a:ext cx="1632473" cy="3303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시연 영상</a:t>
              </a:r>
              <a:endParaRPr lang="ko-KR" altLang="en-US" sz="36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40" name="그룹 5"/>
          <p:cNvGrpSpPr/>
          <p:nvPr/>
        </p:nvGrpSpPr>
        <p:grpSpPr>
          <a:xfrm rot="0">
            <a:off x="6096000" y="4344628"/>
            <a:ext cx="2899166" cy="821691"/>
            <a:chOff x="294635" y="3596638"/>
            <a:chExt cx="2140435" cy="421682"/>
          </a:xfrm>
        </p:grpSpPr>
        <p:sp>
          <p:nvSpPr>
            <p:cNvPr id="41" name="TextBox 3"/>
            <p:cNvSpPr txBox="1"/>
            <p:nvPr/>
          </p:nvSpPr>
          <p:spPr>
            <a:xfrm>
              <a:off x="294635" y="3596638"/>
              <a:ext cx="476139" cy="421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accent1"/>
                  </a:solidFill>
                  <a:latin typeface="+mj-ea"/>
                  <a:ea typeface="+mj-ea"/>
                </a:rPr>
                <a:t>7</a:t>
              </a:r>
              <a:endParaRPr lang="en-US" altLang="ko-KR" sz="4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TextBox 4"/>
            <p:cNvSpPr txBox="1"/>
            <p:nvPr/>
          </p:nvSpPr>
          <p:spPr>
            <a:xfrm>
              <a:off x="802597" y="3638217"/>
              <a:ext cx="1632473" cy="329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시연</a:t>
              </a:r>
              <a:endParaRPr lang="ko-KR" altLang="en-US" sz="36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43" name="그룹 5"/>
          <p:cNvGrpSpPr/>
          <p:nvPr/>
        </p:nvGrpSpPr>
        <p:grpSpPr>
          <a:xfrm rot="0">
            <a:off x="6096000" y="3171027"/>
            <a:ext cx="2899166" cy="821691"/>
            <a:chOff x="294635" y="3596638"/>
            <a:chExt cx="2140435" cy="421682"/>
          </a:xfrm>
        </p:grpSpPr>
        <p:sp>
          <p:nvSpPr>
            <p:cNvPr id="44" name="TextBox 3"/>
            <p:cNvSpPr txBox="1"/>
            <p:nvPr/>
          </p:nvSpPr>
          <p:spPr>
            <a:xfrm>
              <a:off x="294635" y="3596637"/>
              <a:ext cx="476139" cy="421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800" b="1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en-US" altLang="ko-KR" sz="48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TextBox 4"/>
            <p:cNvSpPr txBox="1"/>
            <p:nvPr/>
          </p:nvSpPr>
          <p:spPr>
            <a:xfrm>
              <a:off x="802597" y="3638216"/>
              <a:ext cx="1632473" cy="329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600" spc="-150">
                  <a:solidFill>
                    <a:srgbClr val="393939"/>
                  </a:solidFill>
                  <a:latin typeface="HY헤드라인M"/>
                  <a:ea typeface="HY헤드라인M"/>
                </a:rPr>
                <a:t>Q &amp; A</a:t>
              </a:r>
              <a:endParaRPr lang="en-US" altLang="ko-KR" sz="3600" spc="-150">
                <a:solidFill>
                  <a:srgbClr val="393939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최단 경로 출력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A*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알고리즘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6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3062" y="1391980"/>
            <a:ext cx="8711979" cy="5168400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9814803" y="2694359"/>
            <a:ext cx="597846" cy="709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9816425" y="3171014"/>
            <a:ext cx="597846" cy="709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10432915" y="2562630"/>
            <a:ext cx="638378" cy="3632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거리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10402920" y="2964382"/>
            <a:ext cx="1165293" cy="643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휴리스틱 추정값</a:t>
            </a: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7778075" y="981885"/>
            <a:ext cx="1753006" cy="51264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800"/>
              <a:t>F = G + H</a:t>
            </a:r>
            <a:endParaRPr lang="en-US" altLang="ko-KR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3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검색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세부 정보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43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41034" y="1000733"/>
            <a:ext cx="3530203" cy="5648325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2997" y="996680"/>
            <a:ext cx="3549075" cy="5678521"/>
          </a:xfrm>
          <a:prstGeom prst="rect">
            <a:avLst/>
          </a:prstGeom>
        </p:spPr>
      </p:pic>
      <p:sp>
        <p:nvSpPr>
          <p:cNvPr id="69" name=""/>
          <p:cNvSpPr/>
          <p:nvPr/>
        </p:nvSpPr>
        <p:spPr>
          <a:xfrm>
            <a:off x="2363111" y="1122632"/>
            <a:ext cx="1253854" cy="541708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"/>
          <p:cNvSpPr/>
          <p:nvPr/>
        </p:nvSpPr>
        <p:spPr>
          <a:xfrm>
            <a:off x="3618486" y="1341606"/>
            <a:ext cx="3029761" cy="1114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23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선택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43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5375" y="1047750"/>
            <a:ext cx="3434953" cy="5495925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3556775" y="2952345"/>
            <a:ext cx="458618" cy="476655"/>
          </a:xfrm>
          <a:prstGeom prst="round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"/>
          <p:cNvSpPr txBox="1"/>
          <p:nvPr/>
        </p:nvSpPr>
        <p:spPr>
          <a:xfrm>
            <a:off x="3319460" y="2459355"/>
            <a:ext cx="1200150" cy="4438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300" b="1"/>
              <a:t>Click!</a:t>
            </a:r>
            <a:endParaRPr lang="en-US" altLang="ko-KR" sz="2300" b="1"/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rcRect r="15670" b="40020"/>
          <a:stretch>
            <a:fillRect/>
          </a:stretch>
        </p:blipFill>
        <p:spPr>
          <a:xfrm>
            <a:off x="4594065" y="1962042"/>
            <a:ext cx="7597934" cy="2607413"/>
          </a:xfrm>
          <a:prstGeom prst="rect">
            <a:avLst/>
          </a:prstGeom>
        </p:spPr>
      </p:pic>
      <p:sp>
        <p:nvSpPr>
          <p:cNvPr id="59" name=""/>
          <p:cNvSpPr/>
          <p:nvPr/>
        </p:nvSpPr>
        <p:spPr>
          <a:xfrm>
            <a:off x="7912538" y="2436981"/>
            <a:ext cx="1155344" cy="45720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.....</a:t>
            </a:r>
            <a:endParaRPr lang="en-US" altLang="ko-KR"/>
          </a:p>
        </p:txBody>
      </p:sp>
      <p:sp>
        <p:nvSpPr>
          <p:cNvPr id="60" name=""/>
          <p:cNvSpPr/>
          <p:nvPr/>
        </p:nvSpPr>
        <p:spPr>
          <a:xfrm>
            <a:off x="5024481" y="3739515"/>
            <a:ext cx="6818192" cy="45720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1" name=""/>
          <p:cNvSpPr/>
          <p:nvPr/>
        </p:nvSpPr>
        <p:spPr>
          <a:xfrm>
            <a:off x="5014723" y="4274091"/>
            <a:ext cx="3218743" cy="45720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2" name=""/>
          <p:cNvSpPr/>
          <p:nvPr/>
        </p:nvSpPr>
        <p:spPr>
          <a:xfrm>
            <a:off x="5005197" y="4573824"/>
            <a:ext cx="3912401" cy="45720"/>
          </a:xfrm>
          <a:prstGeom prst="rect">
            <a:avLst/>
          </a:prstGeom>
          <a:solidFill>
            <a:srgbClr val="ff0000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63" name=""/>
          <p:cNvSpPr txBox="1"/>
          <p:nvPr/>
        </p:nvSpPr>
        <p:spPr>
          <a:xfrm>
            <a:off x="8370449" y="1945530"/>
            <a:ext cx="1854336" cy="3671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선택된 지점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9881681" y="2686050"/>
            <a:ext cx="2310319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solidFill>
                  <a:srgbClr val="ff0000"/>
                </a:solidFill>
              </a:rPr>
              <a:t>Point</a:t>
            </a:r>
            <a:r>
              <a:rPr lang="ko-KR" altLang="en-US" b="1">
                <a:solidFill>
                  <a:srgbClr val="ff0000"/>
                </a:solidFill>
              </a:rPr>
              <a:t>의 위도 경도로 목적지 설정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5168832" y="4657320"/>
            <a:ext cx="1854336" cy="3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최단 경로 도출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3" grpId="1" animBg="1"/>
      <p:bldP spid="60" grpId="2" animBg="1"/>
      <p:bldP spid="64" grpId="3" animBg="1"/>
      <p:bldP spid="61" grpId="4" animBg="1"/>
      <p:bldP spid="62" grpId="5" animBg="1"/>
      <p:bldP spid="65" grpId="6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2088" y="1503151"/>
            <a:ext cx="7914767" cy="4994756"/>
          </a:xfrm>
          <a:prstGeom prst="rect">
            <a:avLst/>
          </a:prstGeom>
        </p:spPr>
      </p:pic>
      <p:sp>
        <p:nvSpPr>
          <p:cNvPr id="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정밀한 도보 경로 추가 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57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8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2D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네비게이션 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6208" y="1109993"/>
            <a:ext cx="5699584" cy="5381172"/>
          </a:xfrm>
          <a:prstGeom prst="rect">
            <a:avLst/>
          </a:prstGeom>
        </p:spPr>
      </p:pic>
      <p:sp>
        <p:nvSpPr>
          <p:cNvPr id="60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57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8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AR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네비게이션 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60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rcRect l="6800" t="1360" r="13160" b="4250"/>
          <a:stretch>
            <a:fillRect/>
          </a:stretch>
        </p:blipFill>
        <p:spPr>
          <a:xfrm>
            <a:off x="4259955" y="891702"/>
            <a:ext cx="3672089" cy="5773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57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8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AR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기능 구현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60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3762" y="1396184"/>
            <a:ext cx="8904476" cy="5306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AR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기능 구현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3925" y="1645730"/>
            <a:ext cx="6104148" cy="4366638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4995863" y="3214687"/>
            <a:ext cx="767650" cy="762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5053013" y="4176712"/>
            <a:ext cx="765731" cy="762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5824538" y="3064192"/>
            <a:ext cx="1752600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AR Foundation</a:t>
            </a: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5881687" y="4024312"/>
            <a:ext cx="1895475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AR Core, AR kit</a:t>
            </a:r>
            <a:endParaRPr lang="en-US" altLang="ko-KR"/>
          </a:p>
        </p:txBody>
      </p:sp>
      <p:sp>
        <p:nvSpPr>
          <p:cNvPr id="13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과정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57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58" name="직사각형 5"/>
          <p:cNvSpPr/>
          <p:nvPr/>
        </p:nvSpPr>
        <p:spPr>
          <a:xfrm>
            <a:off x="275307" y="956577"/>
            <a:ext cx="4207022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유니티 안드로이드 연동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60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8188" y="2075202"/>
            <a:ext cx="10515624" cy="3589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3082851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chemeClr val="lt1"/>
                </a:solidFill>
                <a:latin typeface="HY헤드라인M"/>
                <a:ea typeface="HY헤드라인M"/>
              </a:rPr>
              <a:t>개선해야 할 점</a:t>
            </a:r>
            <a:endParaRPr lang="ko-KR" altLang="en-US" sz="3600" spc="-15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11200" cy="296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90164" y="3021260"/>
            <a:ext cx="2416101" cy="7487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bg1"/>
                </a:solidFill>
                <a:latin typeface="HY헤드라인M"/>
                <a:ea typeface="HY헤드라인M"/>
              </a:rPr>
              <a:t>개발 동기</a:t>
            </a:r>
            <a:endParaRPr lang="ko-KR" altLang="en-US" sz="44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58825" cy="296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lt1"/>
                </a:solidFill>
                <a:latin typeface="HY헤드라인M"/>
                <a:ea typeface="HY헤드라인M"/>
              </a:rPr>
              <a:t>개선해야 할 점</a:t>
            </a:r>
            <a:endParaRPr lang="ko-KR" altLang="en-US" sz="3000" spc="-15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GPS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정확도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rcRect r="12780" b="21960"/>
          <a:stretch>
            <a:fillRect/>
          </a:stretch>
        </p:blipFill>
        <p:spPr>
          <a:xfrm>
            <a:off x="2320696" y="1266015"/>
            <a:ext cx="2646078" cy="5263119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5199232" y="3194360"/>
            <a:ext cx="6485108" cy="4708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2500" b="1"/>
              <a:t>GPS update ignored due to bad accuracy</a:t>
            </a:r>
            <a:endParaRPr lang="en-US" altLang="en-US" sz="2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lt1"/>
                </a:solidFill>
                <a:latin typeface="HY헤드라인M"/>
                <a:ea typeface="HY헤드라인M"/>
              </a:rPr>
              <a:t>개선해야 할 점</a:t>
            </a:r>
            <a:endParaRPr lang="ko-KR" altLang="en-US" sz="3000" spc="-15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4,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세부 정보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5968" y="1370409"/>
            <a:ext cx="8140064" cy="5087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1977951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HY헤드라인M"/>
                <a:ea typeface="HY헤드라인M"/>
              </a:rPr>
              <a:t>시연 영상</a:t>
            </a:r>
            <a:endParaRPr lang="ko-KR" altLang="en-US" sz="36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11200" cy="296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5,</a:t>
            </a:r>
            <a:endParaRPr lang="en-US" altLang="ko-KR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150">
                <a:solidFill>
                  <a:schemeClr val="lt1"/>
                </a:solidFill>
                <a:latin typeface="HY헤드라인M"/>
                <a:ea typeface="HY헤드라인M"/>
              </a:rPr>
              <a:t>시연 영상</a:t>
            </a:r>
            <a:endParaRPr lang="ko-KR" altLang="en-US" sz="3000" spc="-15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5,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5307" y="956577"/>
            <a:ext cx="4885931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시연 영상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14" name="Screen_Recording_20210603-194540_ChosunNavi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4760809" y="857654"/>
            <a:ext cx="2670381" cy="5935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917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16" y="323464"/>
            <a:ext cx="4086949" cy="21892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800" b="1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0781" y="85725"/>
            <a:ext cx="2282336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개발 동기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 rot="0">
            <a:off x="528682" y="1636755"/>
            <a:ext cx="11058716" cy="4998099"/>
            <a:chOff x="-1024228" y="5390664"/>
            <a:chExt cx="6610998" cy="4998099"/>
          </a:xfrm>
        </p:grpSpPr>
        <p:sp>
          <p:nvSpPr>
            <p:cNvPr id="28" name="TextBox 27"/>
            <p:cNvSpPr txBox="1"/>
            <p:nvPr/>
          </p:nvSpPr>
          <p:spPr>
            <a:xfrm>
              <a:off x="2399552" y="6264557"/>
              <a:ext cx="3187217" cy="40882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endParaRPr lang="en-US" altLang="ko-KR" sz="1400" spc="-150">
                <a:solidFill>
                  <a:srgbClr val="393939"/>
                </a:solidFill>
              </a:endParaRPr>
            </a:p>
            <a:p>
              <a:pPr algn="just">
                <a:defRPr/>
              </a:pPr>
              <a:endParaRPr lang="en-US" altLang="ko-KR" sz="1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r>
                <a:rPr lang="ko-KR" altLang="en-US" sz="2400" spc="-150">
                  <a:solidFill>
                    <a:srgbClr val="393939"/>
                  </a:solidFill>
                </a:rPr>
                <a:t>여러 단과 대학교의 위치는</a:t>
              </a:r>
              <a:r>
                <a:rPr lang="en-US" altLang="ko-KR" sz="2400" spc="-150">
                  <a:solidFill>
                    <a:srgbClr val="393939"/>
                  </a:solidFill>
                </a:rPr>
                <a:t>?</a:t>
              </a: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r>
                <a:rPr lang="ko-KR" altLang="en-US" sz="2400" spc="-150">
                  <a:solidFill>
                    <a:srgbClr val="393939"/>
                  </a:solidFill>
                </a:rPr>
                <a:t>목적지에 가기 위한 가장 가까운 길은</a:t>
              </a:r>
              <a:r>
                <a:rPr lang="en-US" altLang="ko-KR" sz="2400" spc="-150">
                  <a:solidFill>
                    <a:srgbClr val="393939"/>
                  </a:solidFill>
                </a:rPr>
                <a:t>?</a:t>
              </a: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r>
                <a:rPr lang="ko-KR" altLang="en-US" sz="2400" spc="-150">
                  <a:solidFill>
                    <a:srgbClr val="393939"/>
                  </a:solidFill>
                </a:rPr>
                <a:t>본관</a:t>
              </a:r>
              <a:r>
                <a:rPr lang="en-US" altLang="ko-KR" sz="2400" spc="-150">
                  <a:solidFill>
                    <a:srgbClr val="393939"/>
                  </a:solidFill>
                </a:rPr>
                <a:t>, </a:t>
              </a:r>
              <a:r>
                <a:rPr lang="ko-KR" altLang="en-US" sz="2400" spc="-150">
                  <a:solidFill>
                    <a:srgbClr val="393939"/>
                  </a:solidFill>
                </a:rPr>
                <a:t>국제관이 어디에요</a:t>
              </a:r>
              <a:r>
                <a:rPr lang="en-US" altLang="ko-KR" sz="2400" spc="-150">
                  <a:solidFill>
                    <a:srgbClr val="393939"/>
                  </a:solidFill>
                </a:rPr>
                <a:t>?</a:t>
              </a: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r>
                <a:rPr lang="en-US" altLang="ko-KR" sz="2400" spc="-150">
                  <a:solidFill>
                    <a:srgbClr val="393939"/>
                  </a:solidFill>
                </a:rPr>
                <a:t>O O </a:t>
              </a:r>
              <a:r>
                <a:rPr lang="ko-KR" altLang="en-US" sz="2400" spc="-150">
                  <a:solidFill>
                    <a:srgbClr val="393939"/>
                  </a:solidFill>
                </a:rPr>
                <a:t>교수님에게 찾아가려면 어디로 가야하나요</a:t>
              </a:r>
              <a:r>
                <a:rPr lang="en-US" altLang="ko-KR" sz="2400" spc="-150">
                  <a:solidFill>
                    <a:srgbClr val="393939"/>
                  </a:solidFill>
                </a:rPr>
                <a:t>?</a:t>
              </a: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endParaRPr lang="en-US" altLang="ko-KR" sz="2400" spc="-150">
                <a:solidFill>
                  <a:srgbClr val="393939"/>
                </a:solidFill>
              </a:endParaRPr>
            </a:p>
            <a:p>
              <a:pPr marL="285750" indent="-285750" algn="just">
                <a:buFont typeface="Arial"/>
                <a:buChar char="•"/>
                <a:defRPr/>
              </a:pPr>
              <a:endParaRPr lang="ko-KR" altLang="en-US" spc="-150">
                <a:solidFill>
                  <a:srgbClr val="393939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774282" y="5390664"/>
              <a:ext cx="5689573" cy="8187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+mj-ea"/>
                  <a:ea typeface="+mj-ea"/>
                </a:rPr>
                <a:t>신입생뿐 아니라 재학생</a:t>
              </a:r>
              <a:r>
                <a:rPr lang="en-US" altLang="ko-KR" sz="2800" spc="-150">
                  <a:solidFill>
                    <a:srgbClr val="393939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800" spc="-150">
                  <a:solidFill>
                    <a:srgbClr val="393939"/>
                  </a:solidFill>
                  <a:latin typeface="+mj-ea"/>
                  <a:ea typeface="+mj-ea"/>
                </a:rPr>
                <a:t>조선대 초행길 방문객들도  힘든 길 찾기</a:t>
              </a:r>
              <a:endParaRPr lang="ko-KR" altLang="en-US" sz="2800" spc="-150">
                <a:solidFill>
                  <a:srgbClr val="393939"/>
                </a:solidFill>
                <a:latin typeface="+mj-ea"/>
                <a:ea typeface="+mj-ea"/>
              </a:endParaRPr>
            </a:p>
            <a:p>
              <a:pPr algn="ctr">
                <a:defRPr/>
              </a:pPr>
              <a:endParaRPr lang="ko-KR" altLang="en-US" sz="2000" spc="-15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4" name="내용 개체 틀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959" y="2403847"/>
            <a:ext cx="5564146" cy="4146855"/>
          </a:xfrm>
          <a:prstGeom prst="rect">
            <a:avLst/>
          </a:prstGeom>
        </p:spPr>
      </p:pic>
      <p:sp>
        <p:nvSpPr>
          <p:cNvPr id="35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현황 분석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커뮤니티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36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6428" y="1621535"/>
            <a:ext cx="5197621" cy="449590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t="5130" r="1310" b="8370"/>
          <a:stretch>
            <a:fillRect/>
          </a:stretch>
        </p:blipFill>
        <p:spPr>
          <a:xfrm>
            <a:off x="6572249" y="1613802"/>
            <a:ext cx="4752975" cy="4417601"/>
          </a:xfrm>
          <a:prstGeom prst="rect">
            <a:avLst/>
          </a:prstGeom>
        </p:spPr>
      </p:pic>
      <p:sp>
        <p:nvSpPr>
          <p:cNvPr id="39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2"/>
          <p:cNvSpPr txBox="1"/>
          <p:nvPr/>
        </p:nvSpPr>
        <p:spPr>
          <a:xfrm>
            <a:off x="890781" y="85725"/>
            <a:ext cx="2282336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개발 동기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1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42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현황 분석 </a:t>
            </a:r>
            <a:r>
              <a:rPr lang="en-US" altLang="ko-KR" sz="2300" spc="-150">
                <a:solidFill>
                  <a:srgbClr val="393939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 지도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43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0781" y="85725"/>
            <a:ext cx="2282336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개발 동기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기획 의도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6" name=""/>
          <p:cNvSpPr/>
          <p:nvPr/>
        </p:nvSpPr>
        <p:spPr>
          <a:xfrm>
            <a:off x="1085850" y="1933575"/>
            <a:ext cx="4286250" cy="408622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6629401" y="1933573"/>
            <a:ext cx="4286250" cy="408622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1409699" y="2628900"/>
            <a:ext cx="3524251" cy="24650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200000"/>
              </a:lnSpc>
              <a:defRPr/>
            </a:pPr>
            <a:r>
              <a:rPr lang="ko-KR" altLang="en-US" sz="2600" b="1">
                <a:solidFill>
                  <a:schemeClr val="lt1"/>
                </a:solidFill>
              </a:rPr>
              <a:t>목적지 설정에 있어 다양한 선택지를 제공 받는다면</a:t>
            </a:r>
            <a:r>
              <a:rPr lang="en-US" altLang="ko-KR" sz="2600" b="1">
                <a:solidFill>
                  <a:schemeClr val="lt1"/>
                </a:solidFill>
              </a:rPr>
              <a:t>?</a:t>
            </a:r>
            <a:endParaRPr lang="en-US" altLang="ko-KR" sz="2600" b="1">
              <a:solidFill>
                <a:schemeClr val="lt1"/>
              </a:solidFill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048496" y="2657473"/>
            <a:ext cx="3429002" cy="246507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ko-KR" altLang="en-US" sz="2600" b="1">
                <a:solidFill>
                  <a:schemeClr val="lt1"/>
                </a:solidFill>
              </a:rPr>
              <a:t>사용자 입장에서  더 확실하고 직관적인 </a:t>
            </a:r>
            <a:endParaRPr lang="ko-KR" altLang="en-US" sz="2600" b="1">
              <a:solidFill>
                <a:schemeClr val="lt1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ko-KR" altLang="en-US" sz="2600" b="1">
                <a:solidFill>
                  <a:schemeClr val="lt1"/>
                </a:solidFill>
              </a:rPr>
              <a:t>길찾기가 가능하다면</a:t>
            </a:r>
            <a:r>
              <a:rPr lang="en-US" altLang="ko-KR" sz="2600" b="1">
                <a:solidFill>
                  <a:schemeClr val="lt1"/>
                </a:solidFill>
              </a:rPr>
              <a:t>?</a:t>
            </a:r>
            <a:endParaRPr lang="en-US" altLang="ko-KR" sz="2600" b="1">
              <a:solidFill>
                <a:schemeClr val="lt1"/>
              </a:solidFill>
            </a:endParaRPr>
          </a:p>
        </p:txBody>
      </p:sp>
      <p:sp>
        <p:nvSpPr>
          <p:cNvPr id="10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내용 개체 틀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7311" y="2057056"/>
            <a:ext cx="4032217" cy="257557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93428" y="2058317"/>
            <a:ext cx="4032220" cy="2575579"/>
          </a:xfrm>
          <a:prstGeom prst="rect">
            <a:avLst/>
          </a:prstGeom>
        </p:spPr>
      </p:pic>
      <p:sp>
        <p:nvSpPr>
          <p:cNvPr id="29" name="덧셈 기호 13"/>
          <p:cNvSpPr/>
          <p:nvPr/>
        </p:nvSpPr>
        <p:spPr>
          <a:xfrm>
            <a:off x="5477504" y="2810504"/>
            <a:ext cx="1236991" cy="1236990"/>
          </a:xfrm>
          <a:prstGeom prst="mathPlus">
            <a:avLst>
              <a:gd name="adj1" fmla="val 18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48025" y="5252970"/>
            <a:ext cx="6895949" cy="545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latin typeface="+mj-ea"/>
                <a:ea typeface="+mj-ea"/>
              </a:rPr>
              <a:t>증강현실을 이용한 보행자 네비게이션</a:t>
            </a:r>
            <a:endParaRPr lang="ko-KR" altLang="en-US" sz="3000" b="1">
              <a:latin typeface="+mj-ea"/>
              <a:ea typeface="+mj-ea"/>
            </a:endParaRPr>
          </a:p>
        </p:txBody>
      </p:sp>
      <p:sp>
        <p:nvSpPr>
          <p:cNvPr id="63" name="직사각형 1"/>
          <p:cNvSpPr/>
          <p:nvPr/>
        </p:nvSpPr>
        <p:spPr>
          <a:xfrm>
            <a:off x="0" y="0"/>
            <a:ext cx="12192000" cy="781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TextBox 2"/>
          <p:cNvSpPr txBox="1"/>
          <p:nvPr/>
        </p:nvSpPr>
        <p:spPr>
          <a:xfrm>
            <a:off x="890781" y="85725"/>
            <a:ext cx="2634761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spc="-300">
                <a:solidFill>
                  <a:schemeClr val="bg1"/>
                </a:solidFill>
                <a:latin typeface="HY헤드라인M"/>
                <a:ea typeface="HY헤드라인M"/>
              </a:rPr>
              <a:t>프로젝트 소개</a:t>
            </a:r>
            <a:endParaRPr lang="ko-KR" altLang="en-US" sz="3000" spc="-3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65" name="TextBox 3"/>
          <p:cNvSpPr txBox="1"/>
          <p:nvPr/>
        </p:nvSpPr>
        <p:spPr>
          <a:xfrm>
            <a:off x="198755" y="183980"/>
            <a:ext cx="7594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6" name="직사각형 5"/>
          <p:cNvSpPr/>
          <p:nvPr/>
        </p:nvSpPr>
        <p:spPr>
          <a:xfrm>
            <a:off x="275307" y="956577"/>
            <a:ext cx="2997347" cy="441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300" spc="-150">
                <a:solidFill>
                  <a:srgbClr val="393939"/>
                </a:solidFill>
                <a:latin typeface="HY헤드라인M"/>
                <a:ea typeface="HY헤드라인M"/>
              </a:rPr>
              <a:t>개발 목표</a:t>
            </a:r>
            <a:endParaRPr lang="ko-KR" altLang="en-US" sz="2300" spc="-150">
              <a:solidFill>
                <a:srgbClr val="393939"/>
              </a:solidFill>
              <a:latin typeface="HY헤드라인M"/>
              <a:ea typeface="HY헤드라인M"/>
            </a:endParaRPr>
          </a:p>
        </p:txBody>
      </p:sp>
      <p:sp>
        <p:nvSpPr>
          <p:cNvPr id="67" name=""/>
          <p:cNvSpPr/>
          <p:nvPr/>
        </p:nvSpPr>
        <p:spPr>
          <a:xfrm>
            <a:off x="207523" y="1022417"/>
            <a:ext cx="70930" cy="33438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53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lt1"/>
        </a:solidFill>
        <a:ln>
          <a:noFill/>
        </a:ln>
      </a:spPr>
      <a:bodyPr anchor="ctr"/>
      <a:lstStyle>
        <a:defPPr algn="ctr">
          <a:defRPr lang="ko-KR" altLang="en-US"/>
        </a:defPPr>
      </a:lstStyle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859</ep:Words>
  <ep:PresentationFormat>와이드스크린</ep:PresentationFormat>
  <ep:Paragraphs>296</ep:Paragraphs>
  <ep:Slides>34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Office 테마</vt:lpstr>
      <vt:lpstr>PowerPoint 프레젠테이션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2020-09-07T02:34:06.000</dcterms:created>
  <dc:creator>Yu Saebyeol</dc:creator>
  <cp:lastModifiedBy>pc</cp:lastModifiedBy>
  <dcterms:modified xsi:type="dcterms:W3CDTF">2021-06-03T11:04:30.820</dcterms:modified>
  <cp:revision>197</cp:revision>
  <dc:title>PowerPoint 프레젠테이션</dc:title>
  <cp:version>1000.0000.01</cp:version>
</cp:coreProperties>
</file>